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handoutMasterIdLst>
    <p:handoutMasterId r:id="rId14"/>
  </p:handoutMasterIdLst>
  <p:sldIdLst>
    <p:sldId id="271" r:id="rId2"/>
    <p:sldId id="272" r:id="rId3"/>
    <p:sldId id="277" r:id="rId4"/>
    <p:sldId id="270" r:id="rId5"/>
    <p:sldId id="264" r:id="rId6"/>
    <p:sldId id="268" r:id="rId7"/>
    <p:sldId id="274" r:id="rId8"/>
    <p:sldId id="265" r:id="rId9"/>
    <p:sldId id="275" r:id="rId10"/>
    <p:sldId id="266" r:id="rId11"/>
    <p:sldId id="278" r:id="rId12"/>
    <p:sldId id="279" r:id="rId13"/>
  </p:sldIdLst>
  <p:sldSz cx="9144000" cy="6858000" type="screen4x3"/>
  <p:notesSz cx="9713913" cy="6856413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09362" cy="34282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quarter" idx="1"/>
          </p:nvPr>
        </p:nvSpPr>
        <p:spPr>
          <a:xfrm>
            <a:off x="5502303" y="0"/>
            <a:ext cx="4209362" cy="34282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D0E79E-76D8-411D-A1DE-A7E475E3B1EE}" type="datetimeFigureOut">
              <a:rPr lang="sk-SK" smtClean="0"/>
              <a:pPr/>
              <a:t>22.9.2011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2"/>
          </p:nvPr>
        </p:nvSpPr>
        <p:spPr>
          <a:xfrm>
            <a:off x="0" y="6512402"/>
            <a:ext cx="4209362" cy="34282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3"/>
          </p:nvPr>
        </p:nvSpPr>
        <p:spPr>
          <a:xfrm>
            <a:off x="5502303" y="6512402"/>
            <a:ext cx="4209362" cy="34282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E15A47-CE42-4D44-9382-ED837C4B8A55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ĺžnik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ĺžnik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ĺžnik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k-SK" smtClean="0"/>
              <a:t>Kliknite sem a upravte štýl predlohy podnadpisov.</a:t>
            </a:r>
            <a:endParaRPr kumimoji="0" lang="en-US"/>
          </a:p>
        </p:txBody>
      </p:sp>
      <p:sp>
        <p:nvSpPr>
          <p:cNvPr id="28" name="Zástupný symbol dátumu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4C01D6B0-3F54-48D0-BF40-1E4F9F5C1066}" type="datetimeFigureOut">
              <a:rPr lang="sk-SK" smtClean="0"/>
              <a:pPr/>
              <a:t>22.9.2011</a:t>
            </a:fld>
            <a:endParaRPr lang="sk-SK"/>
          </a:p>
        </p:txBody>
      </p:sp>
      <p:sp>
        <p:nvSpPr>
          <p:cNvPr id="17" name="Zástupný symbol päty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sk-SK"/>
          </a:p>
        </p:txBody>
      </p:sp>
      <p:sp>
        <p:nvSpPr>
          <p:cNvPr id="29" name="Zástupný symbol čísla snímky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86AEA6D-740C-405A-8441-E201FD84BFDF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1D6B0-3F54-48D0-BF40-1E4F9F5C1066}" type="datetimeFigureOut">
              <a:rPr lang="sk-SK" smtClean="0"/>
              <a:pPr/>
              <a:t>22.9.2011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AEA6D-740C-405A-8441-E201FD84BFDF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4C01D6B0-3F54-48D0-BF40-1E4F9F5C1066}" type="datetimeFigureOut">
              <a:rPr lang="sk-SK" smtClean="0"/>
              <a:pPr/>
              <a:t>22.9.2011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sk-SK"/>
          </a:p>
        </p:txBody>
      </p:sp>
      <p:sp>
        <p:nvSpPr>
          <p:cNvPr id="7" name="Obdĺžnik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ĺžnik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ĺžnik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986AEA6D-740C-405A-8441-E201FD84BFDF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1D6B0-3F54-48D0-BF40-1E4F9F5C1066}" type="datetimeFigureOut">
              <a:rPr lang="sk-SK" smtClean="0"/>
              <a:pPr/>
              <a:t>22.9.2011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86AEA6D-740C-405A-8441-E201FD84BFDF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Zástupný symbol obsahu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7" name="Obdĺžnik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ĺžnik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ĺžnik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2" name="Zástupný symbol dátumu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1D6B0-3F54-48D0-BF40-1E4F9F5C1066}" type="datetimeFigureOut">
              <a:rPr lang="sk-SK" smtClean="0"/>
              <a:pPr/>
              <a:t>22.9.2011</a:t>
            </a:fld>
            <a:endParaRPr lang="sk-SK"/>
          </a:p>
        </p:txBody>
      </p:sp>
      <p:sp>
        <p:nvSpPr>
          <p:cNvPr id="13" name="Zástupný symbol čísla snímky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986AEA6D-740C-405A-8441-E201FD84BFDF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4" name="Zástupný symbol päty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9" name="Zástupný symbol obsahu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1" name="Zástupný symbol obsahu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8" name="Zástupný symbol dátumu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4C01D6B0-3F54-48D0-BF40-1E4F9F5C1066}" type="datetimeFigureOut">
              <a:rPr lang="sk-SK" smtClean="0"/>
              <a:pPr/>
              <a:t>22.9.2011</a:t>
            </a:fld>
            <a:endParaRPr lang="sk-SK"/>
          </a:p>
        </p:txBody>
      </p:sp>
      <p:sp>
        <p:nvSpPr>
          <p:cNvPr id="10" name="Zástupný symbol čísla snímky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986AEA6D-740C-405A-8441-E201FD84BFDF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2" name="Zástupný symbol päty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1" name="Zástupný symbol obsahu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3" name="Zástupný symbol obsahu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0" name="Zástupný symbol dátumu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4C01D6B0-3F54-48D0-BF40-1E4F9F5C1066}" type="datetimeFigureOut">
              <a:rPr lang="sk-SK" smtClean="0"/>
              <a:pPr/>
              <a:t>22.9.2011</a:t>
            </a:fld>
            <a:endParaRPr lang="sk-SK"/>
          </a:p>
        </p:txBody>
      </p:sp>
      <p:sp>
        <p:nvSpPr>
          <p:cNvPr id="12" name="Zástupný symbol čísla snímky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986AEA6D-740C-405A-8441-E201FD84BFDF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4" name="Zástupný symbol päty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sk-SK"/>
          </a:p>
        </p:txBody>
      </p:sp>
      <p:sp>
        <p:nvSpPr>
          <p:cNvPr id="16" name="Zástupný symbol textu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15" name="Zástupný symbol textu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1D6B0-3F54-48D0-BF40-1E4F9F5C1066}" type="datetimeFigureOut">
              <a:rPr lang="sk-SK" smtClean="0"/>
              <a:pPr/>
              <a:t>22.9.2011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86AEA6D-740C-405A-8441-E201FD84BFDF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1D6B0-3F54-48D0-BF40-1E4F9F5C1066}" type="datetimeFigureOut">
              <a:rPr lang="sk-SK" smtClean="0"/>
              <a:pPr/>
              <a:t>22.9.2011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86AEA6D-740C-405A-8441-E201FD84BFDF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1D6B0-3F54-48D0-BF40-1E4F9F5C1066}" type="datetimeFigureOut">
              <a:rPr lang="sk-SK" smtClean="0"/>
              <a:pPr/>
              <a:t>22.9.2011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86AEA6D-740C-405A-8441-E201FD84BFDF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9" name="Zástupný symbol obsahu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8" name="Obdĺžnik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ĺžnik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ĺžnik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1" name="Obdĺžnik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Zástupný symbol dátumu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4C01D6B0-3F54-48D0-BF40-1E4F9F5C1066}" type="datetimeFigureOut">
              <a:rPr lang="sk-SK" smtClean="0"/>
              <a:pPr/>
              <a:t>22.9.2011</a:t>
            </a:fld>
            <a:endParaRPr lang="sk-SK"/>
          </a:p>
        </p:txBody>
      </p:sp>
      <p:sp>
        <p:nvSpPr>
          <p:cNvPr id="13" name="Zástupný symbol čísla snímky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986AEA6D-740C-405A-8441-E201FD84BFDF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4" name="Zástupný symbol päty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k-SK" smtClean="0"/>
              <a:t>Ak chcete pridať obrázok, kliknite na ikonu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Zástupný symbol nadpisu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3" name="Zástupný symbol textu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14" name="Zástupný symbol dátumu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C01D6B0-3F54-48D0-BF40-1E4F9F5C1066}" type="datetimeFigureOut">
              <a:rPr lang="sk-SK" smtClean="0"/>
              <a:pPr/>
              <a:t>22.9.2011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sk-SK"/>
          </a:p>
        </p:txBody>
      </p:sp>
      <p:sp>
        <p:nvSpPr>
          <p:cNvPr id="7" name="Obdĺžnik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ĺžnik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ĺžnik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čísla snímky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986AEA6D-740C-405A-8441-E201FD84BFDF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ctrTitle"/>
          </p:nvPr>
        </p:nvSpPr>
        <p:spPr>
          <a:xfrm>
            <a:off x="467544" y="548680"/>
            <a:ext cx="8371656" cy="3672408"/>
          </a:xfrm>
        </p:spPr>
        <p:txBody>
          <a:bodyPr>
            <a:normAutofit fontScale="90000"/>
          </a:bodyPr>
          <a:lstStyle/>
          <a:p>
            <a:pPr algn="ctr"/>
            <a:r>
              <a:rPr lang="sk-SK" sz="3100" b="1" dirty="0" smtClean="0"/>
              <a:t/>
            </a:r>
            <a:br>
              <a:rPr lang="sk-SK" sz="3100" b="1" dirty="0" smtClean="0"/>
            </a:br>
            <a:r>
              <a:rPr lang="sk-SK" sz="3100" b="1" dirty="0" smtClean="0"/>
              <a:t/>
            </a:r>
            <a:br>
              <a:rPr lang="sk-SK" sz="3100" b="1" dirty="0" smtClean="0"/>
            </a:br>
            <a:r>
              <a:rPr lang="sk-SK" sz="3100" b="1" dirty="0" smtClean="0"/>
              <a:t/>
            </a:r>
            <a:br>
              <a:rPr lang="sk-SK" sz="3100" b="1" dirty="0" smtClean="0"/>
            </a:br>
            <a:r>
              <a:rPr lang="sk-SK" sz="3100" b="1" dirty="0" smtClean="0"/>
              <a:t>PREVENCIA </a:t>
            </a:r>
            <a:r>
              <a:rPr lang="sk-SK" sz="3100" b="1" dirty="0" err="1" smtClean="0"/>
              <a:t>Sociálno-patOlogickÝCH</a:t>
            </a:r>
            <a:r>
              <a:rPr lang="sk-SK" sz="3100" b="1" dirty="0" smtClean="0"/>
              <a:t>  javov V PROSTREDÍ ŠKÔL A ŠKOLSKÝCH ZARIADENÍ</a:t>
            </a:r>
            <a:r>
              <a:rPr lang="sk-SK" b="1" dirty="0" smtClean="0"/>
              <a:t/>
            </a:r>
            <a:br>
              <a:rPr lang="sk-SK" b="1" dirty="0" smtClean="0"/>
            </a:br>
            <a:r>
              <a:rPr lang="sk-SK" dirty="0" smtClean="0"/>
              <a:t/>
            </a:r>
            <a:br>
              <a:rPr lang="sk-SK" dirty="0" smtClean="0"/>
            </a:br>
            <a:r>
              <a:rPr lang="sk-SK" sz="3200" dirty="0" smtClean="0"/>
              <a:t/>
            </a:r>
            <a:br>
              <a:rPr lang="sk-SK" sz="3200" dirty="0" smtClean="0"/>
            </a:br>
            <a:r>
              <a:rPr lang="sk-SK" sz="3200" dirty="0" smtClean="0"/>
              <a:t/>
            </a:r>
            <a:br>
              <a:rPr lang="sk-SK" sz="3200" dirty="0" smtClean="0"/>
            </a:br>
            <a:endParaRPr lang="sk-SK" sz="3200" dirty="0"/>
          </a:p>
        </p:txBody>
      </p:sp>
      <p:sp>
        <p:nvSpPr>
          <p:cNvPr id="8" name="Obdĺžnik 7"/>
          <p:cNvSpPr/>
          <p:nvPr/>
        </p:nvSpPr>
        <p:spPr>
          <a:xfrm>
            <a:off x="395536" y="4581128"/>
            <a:ext cx="777686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2400" dirty="0" smtClean="0">
                <a:solidFill>
                  <a:schemeClr val="tx1"/>
                </a:solidFill>
              </a:rPr>
              <a:t>Meno a priezvisko: PhDr. Mária </a:t>
            </a:r>
            <a:r>
              <a:rPr lang="sk-SK" sz="2400" dirty="0" err="1" smtClean="0">
                <a:solidFill>
                  <a:schemeClr val="tx1"/>
                </a:solidFill>
              </a:rPr>
              <a:t>Hvižďáková</a:t>
            </a:r>
            <a:endParaRPr lang="sk-SK" sz="2400" dirty="0" smtClean="0">
              <a:solidFill>
                <a:schemeClr val="tx1"/>
              </a:solidFill>
            </a:endParaRPr>
          </a:p>
          <a:p>
            <a:r>
              <a:rPr lang="sk-SK" sz="2400" dirty="0" smtClean="0">
                <a:solidFill>
                  <a:schemeClr val="tx1"/>
                </a:solidFill>
              </a:rPr>
              <a:t>Škola: Gymnázium, Kpt. Nálepku 6, 073 01 Sobrance</a:t>
            </a:r>
            <a:endParaRPr lang="sk-SK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228600"/>
            <a:ext cx="8442520" cy="990600"/>
          </a:xfrm>
        </p:spPr>
        <p:txBody>
          <a:bodyPr>
            <a:normAutofit/>
          </a:bodyPr>
          <a:lstStyle/>
          <a:p>
            <a:r>
              <a:rPr lang="sk-SK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PREVENTÍVNE OPATRENIA ŠKOLY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323528" y="1772816"/>
            <a:ext cx="8640960" cy="4896544"/>
          </a:xfrm>
        </p:spPr>
        <p:txBody>
          <a:bodyPr>
            <a:noAutofit/>
          </a:bodyPr>
          <a:lstStyle/>
          <a:p>
            <a:pPr algn="just">
              <a:spcBef>
                <a:spcPts val="600"/>
              </a:spcBef>
            </a:pPr>
            <a:r>
              <a:rPr lang="sk-SK" sz="2800" dirty="0" smtClean="0"/>
              <a:t>Vytváranie pozitívnej </a:t>
            </a:r>
            <a:r>
              <a:rPr lang="sk-SK" sz="2800" dirty="0" err="1" smtClean="0"/>
              <a:t>psychosociálnej</a:t>
            </a:r>
            <a:r>
              <a:rPr lang="sk-SK" sz="2800" dirty="0" smtClean="0"/>
              <a:t> klímy v škole.</a:t>
            </a:r>
          </a:p>
          <a:p>
            <a:pPr algn="just">
              <a:spcBef>
                <a:spcPts val="600"/>
              </a:spcBef>
              <a:buFont typeface="Wingdings" pitchFamily="2" charset="2"/>
              <a:buChar char="§"/>
            </a:pPr>
            <a:r>
              <a:rPr lang="sk-SK" sz="2800" dirty="0" smtClean="0"/>
              <a:t>Učitelia musia byť informovaní o rozsahu problému a účinných spôsoboch pomoci.</a:t>
            </a:r>
          </a:p>
          <a:p>
            <a:pPr>
              <a:spcBef>
                <a:spcPts val="600"/>
              </a:spcBef>
              <a:buFont typeface="Wingdings" pitchFamily="2" charset="2"/>
              <a:buChar char="§"/>
            </a:pPr>
            <a:r>
              <a:rPr lang="sk-SK" sz="2800" dirty="0" smtClean="0"/>
              <a:t>Rodičia a deti musia vedieť, že to škola myslí s bojom proti šikanovaniu vážne a očakáva ich aktívnu spoluprácu.</a:t>
            </a:r>
          </a:p>
          <a:p>
            <a:pPr>
              <a:spcBef>
                <a:spcPts val="600"/>
              </a:spcBef>
              <a:buFont typeface="Wingdings" pitchFamily="2" charset="2"/>
              <a:buChar char="§"/>
            </a:pPr>
            <a:r>
              <a:rPr lang="sk-SK" sz="2800" dirty="0" smtClean="0"/>
              <a:t>Žiaci musia byť informovaní o tom, že učitelia zisťujú výskyt šikanovania a sú pripravení ich počúvať. </a:t>
            </a:r>
          </a:p>
          <a:p>
            <a:pPr>
              <a:spcBef>
                <a:spcPts val="600"/>
              </a:spcBef>
            </a:pPr>
            <a:endParaRPr lang="sk-SK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PREVENTÍVNE OPATRENIA ŠKOLY</a:t>
            </a:r>
            <a:endParaRPr lang="sk-SK" sz="4000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0" y="1916832"/>
            <a:ext cx="8766048" cy="4608512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</a:pPr>
            <a:r>
              <a:rPr lang="sk-SK" sz="2800" dirty="0" smtClean="0"/>
              <a:t>Výchova študentov k osobnej zodpovednosti.</a:t>
            </a:r>
          </a:p>
          <a:p>
            <a:pPr algn="just">
              <a:spcBef>
                <a:spcPts val="600"/>
              </a:spcBef>
            </a:pPr>
            <a:r>
              <a:rPr lang="sk-SK" sz="2800" dirty="0" smtClean="0"/>
              <a:t>Vnútorná smernica vypracovaná     podľa Metodického usmernenie      č. 7/2006-R z 28. marca 2006 </a:t>
            </a:r>
          </a:p>
          <a:p>
            <a:pPr algn="just">
              <a:spcBef>
                <a:spcPts val="600"/>
              </a:spcBef>
              <a:buNone/>
            </a:pPr>
            <a:r>
              <a:rPr lang="sk-SK" sz="2800" dirty="0" smtClean="0"/>
              <a:t>    k prevencii a riešeniu šikanovania žiakov v školách a školských zariadeniach.</a:t>
            </a:r>
          </a:p>
          <a:p>
            <a:pPr>
              <a:spcBef>
                <a:spcPts val="600"/>
              </a:spcBef>
            </a:pPr>
            <a:r>
              <a:rPr lang="sk-SK" sz="2800" smtClean="0"/>
              <a:t>Užitočné </a:t>
            </a:r>
            <a:r>
              <a:rPr lang="sk-SK" sz="2800" dirty="0" smtClean="0"/>
              <a:t>informácie:</a:t>
            </a:r>
            <a:r>
              <a:rPr lang="sk-SK" sz="2800" b="1" dirty="0" smtClean="0"/>
              <a:t> </a:t>
            </a:r>
            <a:r>
              <a:rPr lang="sk-SK" sz="2800" b="1" dirty="0" err="1" smtClean="0"/>
              <a:t>www.prevenciasikanovania.sk</a:t>
            </a:r>
            <a:r>
              <a:rPr lang="sk-SK" sz="3200" b="1" dirty="0" smtClean="0"/>
              <a:t> 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sk-SK" sz="4800" dirty="0" smtClean="0"/>
          </a:p>
          <a:p>
            <a:pPr algn="ctr">
              <a:buNone/>
            </a:pPr>
            <a:endParaRPr lang="sk-SK" sz="4800" dirty="0" smtClean="0"/>
          </a:p>
          <a:p>
            <a:pPr algn="ctr">
              <a:spcBef>
                <a:spcPct val="0"/>
              </a:spcBef>
              <a:buNone/>
            </a:pPr>
            <a:r>
              <a:rPr lang="sk-SK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+mj-lt"/>
                <a:ea typeface="+mj-ea"/>
                <a:cs typeface="+mj-cs"/>
              </a:rPr>
              <a:t>Ďakujem za pozornosť.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k-SK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PREVENCIA ŠIKANOVANIA </a:t>
            </a:r>
            <a:br>
              <a:rPr lang="sk-SK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</a:br>
            <a:r>
              <a:rPr lang="sk-SK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V ŠKOLE</a:t>
            </a:r>
          </a:p>
        </p:txBody>
      </p:sp>
      <p:pic>
        <p:nvPicPr>
          <p:cNvPr id="4" name="Picture 2" descr="C:\Documents and Settings\Administrator\My Documents\My Pictures\zzz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24406" y="0"/>
            <a:ext cx="1819594" cy="1268759"/>
          </a:xfrm>
          <a:prstGeom prst="rect">
            <a:avLst/>
          </a:prstGeom>
          <a:noFill/>
        </p:spPr>
      </p:pic>
      <p:pic>
        <p:nvPicPr>
          <p:cNvPr id="5" name="Picture 4" descr="http://www.workingwithkids.co.uk/images/314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222" y="2996952"/>
            <a:ext cx="3941326" cy="3672408"/>
          </a:xfrm>
          <a:prstGeom prst="rect">
            <a:avLst/>
          </a:prstGeom>
          <a:noFill/>
          <a:ln w="76200">
            <a:solidFill>
              <a:schemeClr val="accent2">
                <a:lumMod val="75000"/>
              </a:schemeClr>
            </a:solidFill>
          </a:ln>
          <a:effectLst>
            <a:glow rad="139700">
              <a:schemeClr val="accent3">
                <a:satMod val="175000"/>
                <a:alpha val="40000"/>
              </a:schemeClr>
            </a:glow>
          </a:effectLst>
        </p:spPr>
      </p:pic>
      <p:pic>
        <p:nvPicPr>
          <p:cNvPr id="7" name="Picture 4" descr="http://blogs.smarter.com/blogs/guests/bully7.jpg"/>
          <p:cNvPicPr>
            <a:picLocks noChangeAspect="1" noChangeArrowheads="1"/>
          </p:cNvPicPr>
          <p:nvPr/>
        </p:nvPicPr>
        <p:blipFill>
          <a:blip r:embed="rId4" cstate="print">
            <a:grayscl/>
          </a:blip>
          <a:srcRect/>
          <a:stretch>
            <a:fillRect/>
          </a:stretch>
        </p:blipFill>
        <p:spPr bwMode="auto">
          <a:xfrm>
            <a:off x="108156" y="1700808"/>
            <a:ext cx="4565629" cy="3039703"/>
          </a:xfrm>
          <a:prstGeom prst="rect">
            <a:avLst/>
          </a:prstGeom>
          <a:noFill/>
          <a:ln w="57150">
            <a:solidFill>
              <a:schemeClr val="accent5">
                <a:lumMod val="75000"/>
              </a:schemeClr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</p:pic>
      <p:sp>
        <p:nvSpPr>
          <p:cNvPr id="8" name="BlokTextu 7"/>
          <p:cNvSpPr txBox="1"/>
          <p:nvPr/>
        </p:nvSpPr>
        <p:spPr>
          <a:xfrm>
            <a:off x="4788024" y="1556792"/>
            <a:ext cx="435597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sk-SK" sz="2800" dirty="0" smtClean="0"/>
              <a:t>Často sa hovorí, že takéto správanie je v poriadku, že sa to môže, že to tak má byť.</a:t>
            </a:r>
            <a:endParaRPr lang="sk-SK" sz="2800" dirty="0"/>
          </a:p>
        </p:txBody>
      </p:sp>
      <p:sp>
        <p:nvSpPr>
          <p:cNvPr id="10" name="BlokTextu 9"/>
          <p:cNvSpPr txBox="1"/>
          <p:nvPr/>
        </p:nvSpPr>
        <p:spPr>
          <a:xfrm>
            <a:off x="323528" y="5157192"/>
            <a:ext cx="42484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4000" b="1" dirty="0" smtClean="0"/>
              <a:t>To nie je pravda!</a:t>
            </a:r>
            <a:endParaRPr lang="sk-SK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8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73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9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996" tmFilter="0, 0; 0.125,0.2665; 0.25,0.4; 0.375,0.465; 0.5,0.5;  0.625,0.535; 0.75,0.6; 0.875,0.7335; 1,1">
                                          <p:stCondLst>
                                            <p:cond delay="99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498" tmFilter="0, 0; 0.125,0.2665; 0.25,0.4; 0.375,0.465; 0.5,0.5;  0.625,0.535; 0.75,0.6; 0.875,0.7335; 1,1">
                                          <p:stCondLst>
                                            <p:cond delay="198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46" tmFilter="0, 0; 0.125,0.2665; 0.25,0.4; 0.375,0.465; 0.5,0.5;  0.625,0.535; 0.75,0.6; 0.875,0.7335; 1,1">
                                          <p:stCondLst>
                                            <p:cond delay="248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39">
                                          <p:stCondLst>
                                            <p:cond delay="97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249" decel="50000">
                                          <p:stCondLst>
                                            <p:cond delay="101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39">
                                          <p:stCondLst>
                                            <p:cond delay="19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249" decel="50000">
                                          <p:stCondLst>
                                            <p:cond delay="2007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39">
                                          <p:stCondLst>
                                            <p:cond delay="2463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249" decel="50000">
                                          <p:stCondLst>
                                            <p:cond delay="250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39">
                                          <p:stCondLst>
                                            <p:cond delay="27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249" decel="50000">
                                          <p:stCondLst>
                                            <p:cond delay="2751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692696"/>
            <a:ext cx="9396536" cy="720080"/>
          </a:xfrm>
        </p:spPr>
        <p:txBody>
          <a:bodyPr>
            <a:noAutofit/>
          </a:bodyPr>
          <a:lstStyle/>
          <a:p>
            <a:r>
              <a:rPr lang="sk-SK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Prečo sa treba šikanovaním zaoberať?</a:t>
            </a:r>
            <a:r>
              <a:rPr lang="sk-SK" sz="4000" b="1" dirty="0" smtClean="0"/>
              <a:t/>
            </a:r>
            <a:br>
              <a:rPr lang="sk-SK" sz="4000" b="1" dirty="0" smtClean="0"/>
            </a:br>
            <a:endParaRPr lang="sk-SK" sz="4000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sk-SK" sz="2800" dirty="0" smtClean="0"/>
              <a:t>Deti majú svoje práva.</a:t>
            </a:r>
          </a:p>
          <a:p>
            <a:r>
              <a:rPr lang="sk-SK" sz="2800" dirty="0" smtClean="0"/>
              <a:t>Šikanovanie je veľmi rozšírené a treba ho okamžite zastaviť.</a:t>
            </a:r>
          </a:p>
          <a:p>
            <a:r>
              <a:rPr lang="sk-SK" sz="2800" dirty="0" smtClean="0"/>
              <a:t>Následky môžu byť vážne.</a:t>
            </a:r>
          </a:p>
          <a:p>
            <a:r>
              <a:rPr lang="sk-SK" sz="2800" dirty="0" smtClean="0"/>
              <a:t>Následky môžu byť dlhodobé.</a:t>
            </a:r>
          </a:p>
          <a:p>
            <a:r>
              <a:rPr lang="sk-SK" sz="2800" dirty="0" smtClean="0"/>
              <a:t>Šikanovanie je právne postihnuteľné.</a:t>
            </a:r>
          </a:p>
          <a:p>
            <a:r>
              <a:rPr lang="sk-SK" sz="2800" dirty="0" smtClean="0"/>
              <a:t>Nevšímavosť napomáha útočníkom.</a:t>
            </a:r>
          </a:p>
          <a:p>
            <a:r>
              <a:rPr lang="sk-SK" sz="2800" dirty="0" smtClean="0"/>
              <a:t>Snaha o riešenie problémov sa skutočne vypláca.</a:t>
            </a:r>
            <a:endParaRPr lang="sk-SK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Definícia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0" y="1412776"/>
            <a:ext cx="9144000" cy="4669979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buNone/>
            </a:pPr>
            <a:r>
              <a:rPr lang="sk-SK" sz="11200" dirty="0" smtClean="0"/>
              <a:t>Existuje množstvo definícií a opisov šikanovania.</a:t>
            </a:r>
          </a:p>
          <a:p>
            <a:pPr>
              <a:lnSpc>
                <a:spcPct val="120000"/>
              </a:lnSpc>
              <a:spcBef>
                <a:spcPts val="600"/>
              </a:spcBef>
              <a:buNone/>
            </a:pPr>
            <a:r>
              <a:rPr lang="sk-SK" sz="11200" dirty="0" smtClean="0"/>
              <a:t>Mierne sa odlišujú, ale z veľkej časti hovoria o tom istom: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sk-SK" sz="11200" dirty="0" smtClean="0"/>
              <a:t>šikanovanie je zákerné, opakované zneužívanie sily alebo postavenia na trápenie, zámerné prenasledovanie, robenie príkoria, 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sk-SK" sz="11200" dirty="0" smtClean="0"/>
              <a:t>šikanovanie pokrýva veľkú škálu vedomých, pretrvávajúcich a nevítaných činov medzi jednotlivcami a skupinami, ktoré sú charakterizované fyzickým, psychickým, sexuálnym násilím a iným utrpením, 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sk-SK" sz="11200" dirty="0" smtClean="0"/>
              <a:t>šikanovanie je akékoľvek správanie, ktorého zámerom je ublížiť, ohroziť alebo zastrašovať iného človeka, prípadne skupinu ľudí. </a:t>
            </a:r>
          </a:p>
          <a:p>
            <a:pPr>
              <a:lnSpc>
                <a:spcPct val="120000"/>
              </a:lnSpc>
            </a:pPr>
            <a:endParaRPr lang="sk-SK" sz="11200" dirty="0" smtClean="0"/>
          </a:p>
          <a:p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Šikanovanie je aj to, ak ...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0" y="764704"/>
            <a:ext cx="9324528" cy="583264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k-SK" dirty="0" smtClean="0"/>
              <a:t/>
            </a:r>
            <a:br>
              <a:rPr lang="sk-SK" dirty="0" smtClean="0"/>
            </a:br>
            <a:endParaRPr lang="sk-SK" dirty="0" smtClean="0"/>
          </a:p>
          <a:p>
            <a:r>
              <a:rPr lang="sk-SK" sz="2800" dirty="0" smtClean="0"/>
              <a:t>ťa spolužiaci opakovane urážlivo prezývajú, posmievajú sa ti, </a:t>
            </a:r>
          </a:p>
          <a:p>
            <a:r>
              <a:rPr lang="sk-SK" sz="2800" dirty="0" smtClean="0"/>
              <a:t>sa ti vysmievajú za to, ako sa obliekaš, z akej rodiny pochádzaš, za to, že sa dobre učíš, že poslúchaš učiteľov, </a:t>
            </a:r>
          </a:p>
          <a:p>
            <a:r>
              <a:rPr lang="sk-SK" sz="2800" dirty="0" smtClean="0"/>
              <a:t>ťa spolužiak núti urobiť nejakú vec a vyhráža sa ti, že ak to neurobíš, počarbe ti zošit, vysype ti veci z tašky, </a:t>
            </a:r>
          </a:p>
          <a:p>
            <a:r>
              <a:rPr lang="sk-SK" sz="2800" dirty="0" smtClean="0"/>
              <a:t>ťa nútia odísť z vyučovania, </a:t>
            </a:r>
          </a:p>
          <a:p>
            <a:r>
              <a:rPr lang="sk-SK" sz="2800" dirty="0" smtClean="0"/>
              <a:t>ti spolužiak berie desiatu, peniaze alebo osobné veci, </a:t>
            </a:r>
          </a:p>
          <a:p>
            <a:r>
              <a:rPr lang="sk-SK" sz="2800" dirty="0" smtClean="0"/>
              <a:t>ti spolužiaci robia veci, ktoré sú ti nepríjemné (napr. nadávajú ti, strkajú do teba, schovávajú ti veci).</a:t>
            </a:r>
          </a:p>
          <a:p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Formy šikanovania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251520" y="1600200"/>
            <a:ext cx="8496944" cy="5069160"/>
          </a:xfrm>
        </p:spPr>
        <p:txBody>
          <a:bodyPr>
            <a:normAutofit/>
          </a:bodyPr>
          <a:lstStyle/>
          <a:p>
            <a:r>
              <a:rPr lang="sk-SK" sz="2800" dirty="0"/>
              <a:t>fyzické a verbálne</a:t>
            </a:r>
          </a:p>
          <a:p>
            <a:r>
              <a:rPr lang="sk-SK" sz="2800" dirty="0" smtClean="0"/>
              <a:t>aktívne </a:t>
            </a:r>
            <a:r>
              <a:rPr lang="sk-SK" sz="2800" dirty="0"/>
              <a:t>a pasívne</a:t>
            </a:r>
          </a:p>
          <a:p>
            <a:r>
              <a:rPr lang="sk-SK" sz="2800" dirty="0" smtClean="0"/>
              <a:t>priame </a:t>
            </a:r>
            <a:r>
              <a:rPr lang="sk-SK" sz="2800" dirty="0"/>
              <a:t>a </a:t>
            </a:r>
            <a:r>
              <a:rPr lang="sk-SK" sz="2800" dirty="0" smtClean="0"/>
              <a:t>nepriame</a:t>
            </a:r>
          </a:p>
          <a:p>
            <a:pPr>
              <a:buNone/>
            </a:pPr>
            <a:r>
              <a:rPr lang="sk-SK" sz="2800" dirty="0" smtClean="0"/>
              <a:t>Pri </a:t>
            </a:r>
            <a:r>
              <a:rPr lang="sk-SK" sz="2800" dirty="0"/>
              <a:t>určovaní druhu nemáme </a:t>
            </a:r>
            <a:r>
              <a:rPr lang="sk-SK" sz="2800" dirty="0" smtClean="0"/>
              <a:t>výslovne </a:t>
            </a:r>
            <a:r>
              <a:rPr lang="sk-SK" sz="2800" dirty="0"/>
              <a:t>čisto len jeden </a:t>
            </a:r>
            <a:endParaRPr lang="sk-SK" sz="2800" dirty="0" smtClean="0"/>
          </a:p>
          <a:p>
            <a:pPr>
              <a:buNone/>
            </a:pPr>
            <a:r>
              <a:rPr lang="sk-SK" sz="2800" dirty="0" smtClean="0"/>
              <a:t>druh, ale </a:t>
            </a:r>
            <a:r>
              <a:rPr lang="sk-SK" sz="2800" dirty="0"/>
              <a:t>rôznu kombináciu </a:t>
            </a:r>
            <a:r>
              <a:rPr lang="sk-SK" sz="2800" dirty="0" smtClean="0"/>
              <a:t>všetkých </a:t>
            </a:r>
            <a:r>
              <a:rPr lang="sk-SK" sz="2800" dirty="0"/>
              <a:t>druhov</a:t>
            </a:r>
            <a:r>
              <a:rPr lang="sk-SK" sz="2800" dirty="0" smtClean="0"/>
              <a:t>.</a:t>
            </a:r>
          </a:p>
          <a:p>
            <a:pPr>
              <a:buNone/>
            </a:pPr>
            <a:r>
              <a:rPr lang="sk-SK" sz="2800" dirty="0" smtClean="0"/>
              <a:t>Nová  forma- </a:t>
            </a:r>
            <a:r>
              <a:rPr lang="sk-SK" sz="2800" b="1" dirty="0" err="1" smtClean="0"/>
              <a:t>kyberšikanovanie</a:t>
            </a:r>
            <a:endParaRPr lang="sk-SK" sz="2800" b="1" dirty="0" smtClean="0"/>
          </a:p>
          <a:p>
            <a:r>
              <a:rPr lang="pl-PL" sz="2800" dirty="0" smtClean="0"/>
              <a:t>Ide o zneužívanie mobilných telefónov a internetu na posielanie agresívnych </a:t>
            </a:r>
            <a:r>
              <a:rPr lang="sk-SK" sz="2800" dirty="0" smtClean="0"/>
              <a:t>a nenávistných správ a zastrašovanie osôb .</a:t>
            </a:r>
            <a:r>
              <a:rPr lang="sk-SK" dirty="0" smtClean="0"/>
              <a:t/>
            </a:r>
            <a:br>
              <a:rPr lang="sk-SK" dirty="0" smtClean="0"/>
            </a:b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Kto je obeť?          Kto je agresor?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1"/>
          </p:nvPr>
        </p:nvSpPr>
        <p:spPr>
          <a:xfrm>
            <a:off x="251520" y="1589567"/>
            <a:ext cx="4244280" cy="4572000"/>
          </a:xfrm>
        </p:spPr>
        <p:txBody>
          <a:bodyPr>
            <a:normAutofit/>
          </a:bodyPr>
          <a:lstStyle/>
          <a:p>
            <a:r>
              <a:rPr lang="sk-SK" b="1" dirty="0" smtClean="0"/>
              <a:t>Obeť</a:t>
            </a:r>
          </a:p>
          <a:p>
            <a:pPr>
              <a:buFont typeface="Wingdings" pitchFamily="2" charset="2"/>
              <a:buChar char="§"/>
            </a:pPr>
            <a:r>
              <a:rPr lang="sk-SK" sz="2800" dirty="0" smtClean="0"/>
              <a:t>Ťažko sa presadí  medzi ostanými.</a:t>
            </a:r>
          </a:p>
          <a:p>
            <a:pPr>
              <a:buFont typeface="Wingdings" pitchFamily="2" charset="2"/>
              <a:buChar char="§"/>
            </a:pPr>
            <a:r>
              <a:rPr lang="sk-SK" sz="2800" dirty="0" smtClean="0"/>
              <a:t>Je tichý, plachý, neistý.</a:t>
            </a:r>
          </a:p>
          <a:p>
            <a:pPr>
              <a:buFont typeface="Wingdings" pitchFamily="2" charset="2"/>
              <a:buChar char="§"/>
            </a:pPr>
            <a:r>
              <a:rPr lang="sk-SK" sz="2800" dirty="0" smtClean="0"/>
              <a:t>Je nový v prostredí.</a:t>
            </a:r>
          </a:p>
          <a:p>
            <a:pPr>
              <a:buFont typeface="Wingdings" pitchFamily="2" charset="2"/>
              <a:buChar char="§"/>
            </a:pPr>
            <a:r>
              <a:rPr lang="sk-SK" sz="2800" dirty="0" smtClean="0"/>
              <a:t>Je „iný“.</a:t>
            </a:r>
          </a:p>
          <a:p>
            <a:pPr>
              <a:buFont typeface="Wingdings" pitchFamily="2" charset="2"/>
              <a:buChar char="§"/>
            </a:pPr>
            <a:r>
              <a:rPr lang="sk-SK" sz="2800" dirty="0" smtClean="0"/>
              <a:t>Ale je aj šikovný, usilovný, svedomitý.</a:t>
            </a:r>
          </a:p>
          <a:p>
            <a:endParaRPr lang="sk-SK" dirty="0" smtClean="0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2"/>
          </p:nvPr>
        </p:nvSpPr>
        <p:spPr>
          <a:xfrm>
            <a:off x="4499992" y="1589567"/>
            <a:ext cx="4644007" cy="4572000"/>
          </a:xfrm>
        </p:spPr>
        <p:txBody>
          <a:bodyPr>
            <a:normAutofit/>
          </a:bodyPr>
          <a:lstStyle/>
          <a:p>
            <a:r>
              <a:rPr lang="sk-SK" b="1" dirty="0" smtClean="0"/>
              <a:t>Agresor</a:t>
            </a:r>
          </a:p>
          <a:p>
            <a:pPr>
              <a:buFont typeface="Wingdings" pitchFamily="2" charset="2"/>
              <a:buChar char="§"/>
            </a:pPr>
            <a:r>
              <a:rPr lang="sk-SK" sz="2800" dirty="0" smtClean="0"/>
              <a:t>Chce mať prevahu.</a:t>
            </a:r>
          </a:p>
          <a:p>
            <a:pPr>
              <a:buFont typeface="Wingdings" pitchFamily="2" charset="2"/>
              <a:buChar char="§"/>
            </a:pPr>
            <a:r>
              <a:rPr lang="sk-SK" sz="2800" dirty="0" smtClean="0"/>
              <a:t>Túži ovládať druhých.</a:t>
            </a:r>
          </a:p>
          <a:p>
            <a:pPr>
              <a:buFont typeface="Wingdings" pitchFamily="2" charset="2"/>
              <a:buChar char="§"/>
            </a:pPr>
            <a:r>
              <a:rPr lang="sk-SK" sz="2800" dirty="0" smtClean="0"/>
              <a:t>Bezohľadne sa presadzuje.</a:t>
            </a:r>
          </a:p>
          <a:p>
            <a:pPr>
              <a:buFont typeface="Wingdings" pitchFamily="2" charset="2"/>
              <a:buChar char="§"/>
            </a:pPr>
            <a:r>
              <a:rPr lang="sk-SK" sz="2800" dirty="0" smtClean="0"/>
              <a:t>Má potrebu ubližovať druhým ľuďom.</a:t>
            </a:r>
          </a:p>
          <a:p>
            <a:pPr>
              <a:buFont typeface="Wingdings" pitchFamily="2" charset="2"/>
              <a:buChar char="§"/>
            </a:pPr>
            <a:r>
              <a:rPr lang="sk-SK" sz="2800" dirty="0" smtClean="0"/>
              <a:t>Dokážu bez problémov klamať a podvádzať.</a:t>
            </a:r>
          </a:p>
          <a:p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153400" cy="1224136"/>
          </a:xfrm>
        </p:spPr>
        <p:txBody>
          <a:bodyPr>
            <a:noAutofit/>
          </a:bodyPr>
          <a:lstStyle/>
          <a:p>
            <a:r>
              <a:rPr lang="sk-SK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Ako môžeme pomôcť?</a:t>
            </a:r>
            <a:br>
              <a:rPr lang="sk-SK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</a:br>
            <a:endParaRPr lang="sk-SK" sz="40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effectLst>
                <a:glow rad="635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9144000" cy="4997152"/>
          </a:xfrm>
        </p:spPr>
        <p:txBody>
          <a:bodyPr>
            <a:normAutofit fontScale="85000" lnSpcReduction="20000"/>
          </a:bodyPr>
          <a:lstStyle/>
          <a:p>
            <a:r>
              <a:rPr lang="sk-SK" sz="3100" dirty="0" smtClean="0"/>
              <a:t>nie je správne schvaľovať agresívne správanie svojich spolužiakov,</a:t>
            </a:r>
          </a:p>
          <a:p>
            <a:r>
              <a:rPr lang="sk-SK" sz="3100" dirty="0" smtClean="0"/>
              <a:t>nie je správne odsudzovať niekoho, kto je iný, možno menej sympatický, slabší, má iné názory a záujmy, má nejaký fyzický hendikep,</a:t>
            </a:r>
          </a:p>
          <a:p>
            <a:r>
              <a:rPr lang="sk-SK" sz="3100" dirty="0" smtClean="0"/>
              <a:t>nie je správne mlčať, keď cítiš nespravodlivosť, nečestnosť, ponižovanie druhých, </a:t>
            </a:r>
          </a:p>
          <a:p>
            <a:r>
              <a:rPr lang="sk-SK" sz="3100" dirty="0" smtClean="0"/>
              <a:t>nie je správne nechať sa ovplyvniť alebo presvedčiť šikanujúcim, aby si mlčal, </a:t>
            </a:r>
          </a:p>
          <a:p>
            <a:r>
              <a:rPr lang="sk-SK" sz="3100" dirty="0" smtClean="0"/>
              <a:t>nie je správne nečinne sa prizerať, alebo byť ľahostajný, keď sa staneš svedkom šikanovania, </a:t>
            </a:r>
          </a:p>
          <a:p>
            <a:r>
              <a:rPr lang="sk-SK" sz="3100" dirty="0" smtClean="0"/>
              <a:t>keď niekto ohlási šikanovanie, vôbec to neznamená, že je slaboch. Naopak, dokazuje to, že sa nebojí a že má dosť sebavedomia, aby sa šikanovať nenechal.</a:t>
            </a:r>
          </a:p>
          <a:p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539552" y="188640"/>
            <a:ext cx="8153400" cy="990600"/>
          </a:xfrm>
        </p:spPr>
        <p:txBody>
          <a:bodyPr>
            <a:normAutofit/>
          </a:bodyPr>
          <a:lstStyle/>
          <a:p>
            <a:r>
              <a:rPr lang="sk-SK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Kde sa môžeš obrátiť o pomoc: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1"/>
          </p:nvPr>
        </p:nvSpPr>
        <p:spPr>
          <a:xfrm>
            <a:off x="0" y="1988840"/>
            <a:ext cx="9144000" cy="4107160"/>
          </a:xfrm>
        </p:spPr>
        <p:txBody>
          <a:bodyPr/>
          <a:lstStyle/>
          <a:p>
            <a:r>
              <a:rPr lang="sk-SK" sz="2800" dirty="0" smtClean="0"/>
              <a:t>Mgr. Ľuboslava </a:t>
            </a:r>
            <a:r>
              <a:rPr lang="sk-SK" sz="2800" dirty="0" err="1" smtClean="0"/>
              <a:t>Kučmášová</a:t>
            </a:r>
            <a:r>
              <a:rPr lang="sk-SK" sz="2800" dirty="0" smtClean="0"/>
              <a:t>- koordinátorka prevencie v škole</a:t>
            </a:r>
          </a:p>
          <a:p>
            <a:r>
              <a:rPr lang="sk-SK" sz="2800" dirty="0" smtClean="0"/>
              <a:t>Mgr. Ján </a:t>
            </a:r>
            <a:r>
              <a:rPr lang="sk-SK" sz="2800" dirty="0" err="1" smtClean="0"/>
              <a:t>Čurpakovič</a:t>
            </a:r>
            <a:r>
              <a:rPr lang="sk-SK" sz="2800" dirty="0" smtClean="0"/>
              <a:t> – výchovný poradca  v škole</a:t>
            </a:r>
          </a:p>
          <a:p>
            <a:r>
              <a:rPr lang="sk-SK" sz="2800" dirty="0" smtClean="0"/>
              <a:t>Triedny učiteľ</a:t>
            </a:r>
          </a:p>
          <a:p>
            <a:r>
              <a:rPr lang="sk-SK" sz="2800" dirty="0" smtClean="0"/>
              <a:t>Vedenie školy</a:t>
            </a:r>
          </a:p>
          <a:p>
            <a:r>
              <a:rPr lang="sk-SK" sz="2800" dirty="0" smtClean="0"/>
              <a:t>Centrum pedagogicko-psychologického poradenstva a prevencie Sobrance</a:t>
            </a:r>
          </a:p>
          <a:p>
            <a:endParaRPr lang="sk-SK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án">
  <a:themeElements>
    <a:clrScheme name="Mediá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á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á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196</TotalTime>
  <Words>511</Words>
  <Application>Microsoft Office PowerPoint</Application>
  <PresentationFormat>Prezentácia na obrazovke (4:3)</PresentationFormat>
  <Paragraphs>75</Paragraphs>
  <Slides>12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12</vt:i4>
      </vt:variant>
    </vt:vector>
  </HeadingPairs>
  <TitlesOfParts>
    <vt:vector size="13" baseType="lpstr">
      <vt:lpstr>Medián</vt:lpstr>
      <vt:lpstr>   PREVENCIA Sociálno-patOlogickÝCH  javov V PROSTREDÍ ŠKÔL A ŠKOLSKÝCH ZARIADENÍ    </vt:lpstr>
      <vt:lpstr>PREVENCIA ŠIKANOVANIA  V ŠKOLE</vt:lpstr>
      <vt:lpstr>Prečo sa treba šikanovaním zaoberať? </vt:lpstr>
      <vt:lpstr>Definícia</vt:lpstr>
      <vt:lpstr>Šikanovanie je aj to, ak ...</vt:lpstr>
      <vt:lpstr>Formy šikanovania</vt:lpstr>
      <vt:lpstr>Kto je obeť?          Kto je agresor?</vt:lpstr>
      <vt:lpstr>Ako môžeme pomôcť? </vt:lpstr>
      <vt:lpstr>Kde sa môžeš obrátiť o pomoc:</vt:lpstr>
      <vt:lpstr>PREVENTÍVNE OPATRENIA ŠKOLY</vt:lpstr>
      <vt:lpstr>PREVENTÍVNE OPATRENIA ŠKOLY</vt:lpstr>
      <vt:lpstr>Snímka 12</vt:lpstr>
    </vt:vector>
  </TitlesOfParts>
  <Company>PC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Snímka 1</dc:title>
  <dc:creator>VIA</dc:creator>
  <cp:lastModifiedBy>Administrátor</cp:lastModifiedBy>
  <cp:revision>23</cp:revision>
  <dcterms:created xsi:type="dcterms:W3CDTF">2011-07-05T14:29:57Z</dcterms:created>
  <dcterms:modified xsi:type="dcterms:W3CDTF">2011-09-22T10:05:51Z</dcterms:modified>
</cp:coreProperties>
</file>